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3" r:id="rId7"/>
    <p:sldId id="265" r:id="rId8"/>
    <p:sldId id="267" r:id="rId9"/>
    <p:sldId id="269" r:id="rId10"/>
    <p:sldId id="270" r:id="rId1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9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5E4E8438-8B12-4F4D-B16E-22CD2653B0C0}" type="datetimeFigureOut">
              <a:rPr lang="nl-NL" smtClean="0"/>
              <a:t>30-8-2016</a:t>
            </a:fld>
            <a:endParaRPr lang="nl-NL"/>
          </a:p>
        </p:txBody>
      </p:sp>
      <p:sp>
        <p:nvSpPr>
          <p:cNvPr id="23" name="Slide Number Placeholder 22"/>
          <p:cNvSpPr>
            <a:spLocks noGrp="1"/>
          </p:cNvSpPr>
          <p:nvPr>
            <p:ph type="sldNum" sz="quarter" idx="11"/>
          </p:nvPr>
        </p:nvSpPr>
        <p:spPr/>
        <p:txBody>
          <a:bodyPr/>
          <a:lstStyle/>
          <a:p>
            <a:fld id="{BB9EE383-E874-4117-B38A-320AF5BF17A7}" type="slidenum">
              <a:rPr lang="nl-NL" smtClean="0"/>
              <a:t>‹nr.›</a:t>
            </a:fld>
            <a:endParaRPr lang="nl-NL"/>
          </a:p>
        </p:txBody>
      </p:sp>
      <p:sp>
        <p:nvSpPr>
          <p:cNvPr id="24" name="Footer Placeholder 23"/>
          <p:cNvSpPr>
            <a:spLocks noGrp="1"/>
          </p:cNvSpPr>
          <p:nvPr>
            <p:ph type="ftr" sz="quarter" idx="12"/>
          </p:nvPr>
        </p:nvSpPr>
        <p:spPr/>
        <p:txBody>
          <a:bodyPr/>
          <a:lstStyle/>
          <a:p>
            <a:endParaRPr lang="nl-NL"/>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nl-NL"/>
              <a:t>Klik om de stijl te bewerken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E4E8438-8B12-4F4D-B16E-22CD2653B0C0}" type="datetimeFigureOut">
              <a:rPr lang="nl-NL" smtClean="0"/>
              <a:t>30-8-2016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9EE383-E874-4117-B38A-320AF5BF17A7}"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E4E8438-8B12-4F4D-B16E-22CD2653B0C0}" type="datetimeFigureOut">
              <a:rPr lang="nl-NL" smtClean="0"/>
              <a:t>30-8-2016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9EE383-E874-4117-B38A-320AF5BF17A7}"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2" name="Date Placeholder 11"/>
          <p:cNvSpPr>
            <a:spLocks noGrp="1"/>
          </p:cNvSpPr>
          <p:nvPr>
            <p:ph type="dt" sz="half" idx="14"/>
          </p:nvPr>
        </p:nvSpPr>
        <p:spPr/>
        <p:txBody>
          <a:bodyPr/>
          <a:lstStyle/>
          <a:p>
            <a:fld id="{5E4E8438-8B12-4F4D-B16E-22CD2653B0C0}" type="datetimeFigureOut">
              <a:rPr lang="nl-NL" smtClean="0"/>
              <a:t>30-8-2016</a:t>
            </a:fld>
            <a:endParaRPr lang="nl-NL"/>
          </a:p>
        </p:txBody>
      </p:sp>
      <p:sp>
        <p:nvSpPr>
          <p:cNvPr id="19" name="Slide Number Placeholder 18"/>
          <p:cNvSpPr>
            <a:spLocks noGrp="1"/>
          </p:cNvSpPr>
          <p:nvPr>
            <p:ph type="sldNum" sz="quarter" idx="15"/>
          </p:nvPr>
        </p:nvSpPr>
        <p:spPr/>
        <p:txBody>
          <a:bodyPr/>
          <a:lstStyle/>
          <a:p>
            <a:fld id="{BB9EE383-E874-4117-B38A-320AF5BF17A7}" type="slidenum">
              <a:rPr lang="nl-NL" smtClean="0"/>
              <a:t>‹nr.›</a:t>
            </a:fld>
            <a:endParaRPr lang="nl-NL"/>
          </a:p>
        </p:txBody>
      </p:sp>
      <p:sp>
        <p:nvSpPr>
          <p:cNvPr id="21" name="Footer Placeholder 20"/>
          <p:cNvSpPr>
            <a:spLocks noGrp="1"/>
          </p:cNvSpPr>
          <p:nvPr>
            <p:ph type="ftr" sz="quarter" idx="16"/>
          </p:nvPr>
        </p:nvSpPr>
        <p:spPr/>
        <p:txBody>
          <a:bodyPr/>
          <a:lstStyle/>
          <a:p>
            <a:endParaRPr lang="nl-NL"/>
          </a:p>
        </p:txBody>
      </p:sp>
      <p:sp>
        <p:nvSpPr>
          <p:cNvPr id="8" name="Title 7"/>
          <p:cNvSpPr>
            <a:spLocks noGrp="1"/>
          </p:cNvSpPr>
          <p:nvPr>
            <p:ph type="title"/>
          </p:nvPr>
        </p:nvSpPr>
        <p:spPr/>
        <p:txBody>
          <a:bodyPr/>
          <a:lstStyle/>
          <a:p>
            <a:r>
              <a:rPr lang="nl-NL"/>
              <a:t>Klik om de stijl te bewerken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16" name="Date Placeholder 15"/>
          <p:cNvSpPr>
            <a:spLocks noGrp="1"/>
          </p:cNvSpPr>
          <p:nvPr>
            <p:ph type="dt" sz="half" idx="10"/>
          </p:nvPr>
        </p:nvSpPr>
        <p:spPr/>
        <p:txBody>
          <a:bodyPr/>
          <a:lstStyle/>
          <a:p>
            <a:fld id="{5E4E8438-8B12-4F4D-B16E-22CD2653B0C0}" type="datetimeFigureOut">
              <a:rPr lang="nl-NL" smtClean="0"/>
              <a:t>30-8-2016</a:t>
            </a:fld>
            <a:endParaRPr lang="nl-NL"/>
          </a:p>
        </p:txBody>
      </p:sp>
      <p:sp>
        <p:nvSpPr>
          <p:cNvPr id="20" name="Slide Number Placeholder 19"/>
          <p:cNvSpPr>
            <a:spLocks noGrp="1"/>
          </p:cNvSpPr>
          <p:nvPr>
            <p:ph type="sldNum" sz="quarter" idx="11"/>
          </p:nvPr>
        </p:nvSpPr>
        <p:spPr/>
        <p:txBody>
          <a:bodyPr/>
          <a:lstStyle/>
          <a:p>
            <a:fld id="{BB9EE383-E874-4117-B38A-320AF5BF17A7}" type="slidenum">
              <a:rPr lang="nl-NL" smtClean="0"/>
              <a:t>‹nr.›</a:t>
            </a:fld>
            <a:endParaRPr lang="nl-NL"/>
          </a:p>
        </p:txBody>
      </p:sp>
      <p:sp>
        <p:nvSpPr>
          <p:cNvPr id="21" name="Footer Placeholder 20"/>
          <p:cNvSpPr>
            <a:spLocks noGrp="1"/>
          </p:cNvSpPr>
          <p:nvPr>
            <p:ph type="ftr" sz="quarter" idx="12"/>
          </p:nvPr>
        </p:nvSpPr>
        <p:spPr/>
        <p:txBody>
          <a:bodyPr/>
          <a:lstStyle/>
          <a:p>
            <a:endParaRPr lang="nl-NL"/>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nl-NL"/>
              <a:t>Klik om de stijl te bewerken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7" name="Title 26"/>
          <p:cNvSpPr>
            <a:spLocks noGrp="1"/>
          </p:cNvSpPr>
          <p:nvPr>
            <p:ph type="title"/>
          </p:nvPr>
        </p:nvSpPr>
        <p:spPr/>
        <p:txBody>
          <a:bodyPr/>
          <a:lstStyle/>
          <a:p>
            <a:r>
              <a:rPr lang="nl-NL"/>
              <a:t>Klik om de stijl te bewerken</a:t>
            </a:r>
            <a:endParaRPr lang="en-US" dirty="0"/>
          </a:p>
        </p:txBody>
      </p:sp>
      <p:sp>
        <p:nvSpPr>
          <p:cNvPr id="20" name="Date Placeholder 19"/>
          <p:cNvSpPr>
            <a:spLocks noGrp="1"/>
          </p:cNvSpPr>
          <p:nvPr>
            <p:ph type="dt" sz="half" idx="15"/>
          </p:nvPr>
        </p:nvSpPr>
        <p:spPr/>
        <p:txBody>
          <a:bodyPr/>
          <a:lstStyle/>
          <a:p>
            <a:fld id="{5E4E8438-8B12-4F4D-B16E-22CD2653B0C0}" type="datetimeFigureOut">
              <a:rPr lang="nl-NL" smtClean="0"/>
              <a:t>30-8-2016</a:t>
            </a:fld>
            <a:endParaRPr lang="nl-NL"/>
          </a:p>
        </p:txBody>
      </p:sp>
      <p:sp>
        <p:nvSpPr>
          <p:cNvPr id="25" name="Slide Number Placeholder 24"/>
          <p:cNvSpPr>
            <a:spLocks noGrp="1"/>
          </p:cNvSpPr>
          <p:nvPr>
            <p:ph type="sldNum" sz="quarter" idx="16"/>
          </p:nvPr>
        </p:nvSpPr>
        <p:spPr/>
        <p:txBody>
          <a:bodyPr/>
          <a:lstStyle/>
          <a:p>
            <a:fld id="{BB9EE383-E874-4117-B38A-320AF5BF17A7}" type="slidenum">
              <a:rPr lang="nl-NL" smtClean="0"/>
              <a:t>‹nr.›</a:t>
            </a:fld>
            <a:endParaRPr lang="nl-NL"/>
          </a:p>
        </p:txBody>
      </p:sp>
      <p:sp>
        <p:nvSpPr>
          <p:cNvPr id="26" name="Footer Placeholder 25"/>
          <p:cNvSpPr>
            <a:spLocks noGrp="1"/>
          </p:cNvSpPr>
          <p:nvPr>
            <p:ph type="ftr" sz="quarter" idx="17"/>
          </p:nvPr>
        </p:nvSpPr>
        <p:spPr/>
        <p:txBody>
          <a:bodyPr/>
          <a:lstStyle/>
          <a:p>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30" name="Title 29"/>
          <p:cNvSpPr>
            <a:spLocks noGrp="1"/>
          </p:cNvSpPr>
          <p:nvPr>
            <p:ph type="title"/>
          </p:nvPr>
        </p:nvSpPr>
        <p:spPr/>
        <p:txBody>
          <a:bodyPr/>
          <a:lstStyle/>
          <a:p>
            <a:r>
              <a:rPr lang="nl-NL"/>
              <a:t>Klik om de stijl te bewerken</a:t>
            </a:r>
            <a:endParaRPr lang="en-US"/>
          </a:p>
        </p:txBody>
      </p:sp>
      <p:sp>
        <p:nvSpPr>
          <p:cNvPr id="20" name="Date Placeholder 19"/>
          <p:cNvSpPr>
            <a:spLocks noGrp="1"/>
          </p:cNvSpPr>
          <p:nvPr>
            <p:ph type="dt" sz="half" idx="16"/>
          </p:nvPr>
        </p:nvSpPr>
        <p:spPr/>
        <p:txBody>
          <a:bodyPr/>
          <a:lstStyle/>
          <a:p>
            <a:fld id="{5E4E8438-8B12-4F4D-B16E-22CD2653B0C0}" type="datetimeFigureOut">
              <a:rPr lang="nl-NL" smtClean="0"/>
              <a:t>30-8-2016</a:t>
            </a:fld>
            <a:endParaRPr lang="nl-NL"/>
          </a:p>
        </p:txBody>
      </p:sp>
      <p:sp>
        <p:nvSpPr>
          <p:cNvPr id="24" name="Slide Number Placeholder 23"/>
          <p:cNvSpPr>
            <a:spLocks noGrp="1"/>
          </p:cNvSpPr>
          <p:nvPr>
            <p:ph type="sldNum" sz="quarter" idx="17"/>
          </p:nvPr>
        </p:nvSpPr>
        <p:spPr/>
        <p:txBody>
          <a:bodyPr/>
          <a:lstStyle/>
          <a:p>
            <a:fld id="{BB9EE383-E874-4117-B38A-320AF5BF17A7}" type="slidenum">
              <a:rPr lang="nl-NL" smtClean="0"/>
              <a:t>‹nr.›</a:t>
            </a:fld>
            <a:endParaRPr lang="nl-NL"/>
          </a:p>
        </p:txBody>
      </p:sp>
      <p:sp>
        <p:nvSpPr>
          <p:cNvPr id="29" name="Footer Placeholder 28"/>
          <p:cNvSpPr>
            <a:spLocks noGrp="1"/>
          </p:cNvSpPr>
          <p:nvPr>
            <p:ph type="ftr" sz="quarter" idx="18"/>
          </p:nvPr>
        </p:nvSpPr>
        <p:spPr/>
        <p:txBody>
          <a:bodyPr/>
          <a:lstStyle/>
          <a:p>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5E4E8438-8B12-4F4D-B16E-22CD2653B0C0}" type="datetimeFigureOut">
              <a:rPr lang="nl-NL" smtClean="0"/>
              <a:t>30-8-2016</a:t>
            </a:fld>
            <a:endParaRPr lang="nl-NL"/>
          </a:p>
        </p:txBody>
      </p:sp>
      <p:sp>
        <p:nvSpPr>
          <p:cNvPr id="14" name="Slide Number Placeholder 13"/>
          <p:cNvSpPr>
            <a:spLocks noGrp="1"/>
          </p:cNvSpPr>
          <p:nvPr>
            <p:ph type="sldNum" sz="quarter" idx="11"/>
          </p:nvPr>
        </p:nvSpPr>
        <p:spPr/>
        <p:txBody>
          <a:bodyPr/>
          <a:lstStyle/>
          <a:p>
            <a:fld id="{BB9EE383-E874-4117-B38A-320AF5BF17A7}" type="slidenum">
              <a:rPr lang="nl-NL" smtClean="0"/>
              <a:t>‹nr.›</a:t>
            </a:fld>
            <a:endParaRPr lang="nl-NL"/>
          </a:p>
        </p:txBody>
      </p:sp>
      <p:sp>
        <p:nvSpPr>
          <p:cNvPr id="18" name="Footer Placeholder 17"/>
          <p:cNvSpPr>
            <a:spLocks noGrp="1"/>
          </p:cNvSpPr>
          <p:nvPr>
            <p:ph type="ftr" sz="quarter" idx="12"/>
          </p:nvPr>
        </p:nvSpPr>
        <p:spPr/>
        <p:txBody>
          <a:bodyPr/>
          <a:lstStyle/>
          <a:p>
            <a:endParaRPr lang="nl-NL"/>
          </a:p>
        </p:txBody>
      </p:sp>
      <p:sp>
        <p:nvSpPr>
          <p:cNvPr id="15" name="Title 14"/>
          <p:cNvSpPr>
            <a:spLocks noGrp="1"/>
          </p:cNvSpPr>
          <p:nvPr>
            <p:ph type="title"/>
          </p:nvPr>
        </p:nvSpPr>
        <p:spPr/>
        <p:txBody>
          <a:bodyPr/>
          <a:lstStyle/>
          <a:p>
            <a:r>
              <a:rPr lang="nl-NL"/>
              <a:t>Klik om de stijl te bewerken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5E4E8438-8B12-4F4D-B16E-22CD2653B0C0}" type="datetimeFigureOut">
              <a:rPr lang="nl-NL" smtClean="0"/>
              <a:t>30-8-2016</a:t>
            </a:fld>
            <a:endParaRPr lang="nl-NL"/>
          </a:p>
        </p:txBody>
      </p:sp>
      <p:sp>
        <p:nvSpPr>
          <p:cNvPr id="12" name="Slide Number Placeholder 11"/>
          <p:cNvSpPr>
            <a:spLocks noGrp="1"/>
          </p:cNvSpPr>
          <p:nvPr>
            <p:ph type="sldNum" sz="quarter" idx="11"/>
          </p:nvPr>
        </p:nvSpPr>
        <p:spPr/>
        <p:txBody>
          <a:bodyPr/>
          <a:lstStyle/>
          <a:p>
            <a:fld id="{BB9EE383-E874-4117-B38A-320AF5BF17A7}" type="slidenum">
              <a:rPr lang="nl-NL" smtClean="0"/>
              <a:t>‹nr.›</a:t>
            </a:fld>
            <a:endParaRPr lang="nl-NL"/>
          </a:p>
        </p:txBody>
      </p:sp>
      <p:sp>
        <p:nvSpPr>
          <p:cNvPr id="13" name="Footer Placeholder 12"/>
          <p:cNvSpPr>
            <a:spLocks noGrp="1"/>
          </p:cNvSpPr>
          <p:nvPr>
            <p:ph type="ftr" sz="quarter" idx="12"/>
          </p:nvPr>
        </p:nvSpPr>
        <p:spPr/>
        <p:txBody>
          <a:bodyPr/>
          <a:lstStyle/>
          <a:p>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nl-NL"/>
              <a:t>Klik om de stijl te bewerken</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3" name="Date Placeholder 12"/>
          <p:cNvSpPr>
            <a:spLocks noGrp="1"/>
          </p:cNvSpPr>
          <p:nvPr>
            <p:ph type="dt" sz="half" idx="15"/>
          </p:nvPr>
        </p:nvSpPr>
        <p:spPr/>
        <p:txBody>
          <a:bodyPr/>
          <a:lstStyle/>
          <a:p>
            <a:fld id="{5E4E8438-8B12-4F4D-B16E-22CD2653B0C0}" type="datetimeFigureOut">
              <a:rPr lang="nl-NL" smtClean="0"/>
              <a:t>30-8-2016</a:t>
            </a:fld>
            <a:endParaRPr lang="nl-NL"/>
          </a:p>
        </p:txBody>
      </p:sp>
      <p:sp>
        <p:nvSpPr>
          <p:cNvPr id="18" name="Slide Number Placeholder 17"/>
          <p:cNvSpPr>
            <a:spLocks noGrp="1"/>
          </p:cNvSpPr>
          <p:nvPr>
            <p:ph type="sldNum" sz="quarter" idx="16"/>
          </p:nvPr>
        </p:nvSpPr>
        <p:spPr/>
        <p:txBody>
          <a:bodyPr/>
          <a:lstStyle/>
          <a:p>
            <a:fld id="{BB9EE383-E874-4117-B38A-320AF5BF17A7}" type="slidenum">
              <a:rPr lang="nl-NL" smtClean="0"/>
              <a:t>‹nr.›</a:t>
            </a:fld>
            <a:endParaRPr lang="nl-NL"/>
          </a:p>
        </p:txBody>
      </p:sp>
      <p:sp>
        <p:nvSpPr>
          <p:cNvPr id="20" name="Footer Placeholder 19"/>
          <p:cNvSpPr>
            <a:spLocks noGrp="1"/>
          </p:cNvSpPr>
          <p:nvPr>
            <p:ph type="ftr" sz="quarter" idx="17"/>
          </p:nvPr>
        </p:nvSpPr>
        <p:spPr/>
        <p:txBody>
          <a:bodyPr/>
          <a:lstStyle/>
          <a:p>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nl-NL"/>
              <a:t>Klik om de modelstijlen te bewerken</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nl-NL"/>
              <a:t>Klik om de stijl te bewerken</a:t>
            </a:r>
            <a:endParaRPr lang="en-US" dirty="0"/>
          </a:p>
        </p:txBody>
      </p:sp>
      <p:sp>
        <p:nvSpPr>
          <p:cNvPr id="13" name="Date Placeholder 12"/>
          <p:cNvSpPr>
            <a:spLocks noGrp="1"/>
          </p:cNvSpPr>
          <p:nvPr>
            <p:ph type="dt" sz="half" idx="14"/>
          </p:nvPr>
        </p:nvSpPr>
        <p:spPr/>
        <p:txBody>
          <a:bodyPr/>
          <a:lstStyle/>
          <a:p>
            <a:fld id="{5E4E8438-8B12-4F4D-B16E-22CD2653B0C0}" type="datetimeFigureOut">
              <a:rPr lang="nl-NL" smtClean="0"/>
              <a:t>30-8-2016</a:t>
            </a:fld>
            <a:endParaRPr lang="nl-NL"/>
          </a:p>
        </p:txBody>
      </p:sp>
      <p:sp>
        <p:nvSpPr>
          <p:cNvPr id="20" name="Slide Number Placeholder 19"/>
          <p:cNvSpPr>
            <a:spLocks noGrp="1"/>
          </p:cNvSpPr>
          <p:nvPr>
            <p:ph type="sldNum" sz="quarter" idx="15"/>
          </p:nvPr>
        </p:nvSpPr>
        <p:spPr/>
        <p:txBody>
          <a:bodyPr/>
          <a:lstStyle/>
          <a:p>
            <a:fld id="{BB9EE383-E874-4117-B38A-320AF5BF17A7}" type="slidenum">
              <a:rPr lang="nl-NL" smtClean="0"/>
              <a:t>‹nr.›</a:t>
            </a:fld>
            <a:endParaRPr lang="nl-NL"/>
          </a:p>
        </p:txBody>
      </p:sp>
      <p:sp>
        <p:nvSpPr>
          <p:cNvPr id="21" name="Footer Placeholder 20"/>
          <p:cNvSpPr>
            <a:spLocks noGrp="1"/>
          </p:cNvSpPr>
          <p:nvPr>
            <p:ph type="ftr" sz="quarter" idx="16"/>
          </p:nvPr>
        </p:nvSpPr>
        <p:spPr/>
        <p:txBody>
          <a:body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nl-NL"/>
              <a:t>Klik om de stijl te bewerken</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5E4E8438-8B12-4F4D-B16E-22CD2653B0C0}" type="datetimeFigureOut">
              <a:rPr lang="nl-NL" smtClean="0"/>
              <a:t>30-8-2016</a:t>
            </a:fld>
            <a:endParaRPr lang="nl-NL"/>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nl-NL"/>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B9EE383-E874-4117-B38A-320AF5BF17A7}" type="slidenum">
              <a:rPr lang="nl-NL" smtClean="0"/>
              <a:t>‹nr.›</a:t>
            </a:fld>
            <a:endParaRPr lang="nl-N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vert="horz" lIns="91440" tIns="45720" rIns="91440" bIns="45720" rtlCol="0" anchor="t">
            <a:normAutofit/>
          </a:bodyPr>
          <a:lstStyle/>
          <a:p>
            <a:r>
              <a:rPr lang="nl-NL" dirty="0"/>
              <a:t>Kwalificatie eisen 2016</a:t>
            </a:r>
          </a:p>
        </p:txBody>
      </p:sp>
      <p:sp>
        <p:nvSpPr>
          <p:cNvPr id="2" name="Titel 1"/>
          <p:cNvSpPr>
            <a:spLocks noGrp="1"/>
          </p:cNvSpPr>
          <p:nvPr>
            <p:ph type="title"/>
          </p:nvPr>
        </p:nvSpPr>
        <p:spPr/>
        <p:txBody>
          <a:bodyPr/>
          <a:lstStyle/>
          <a:p>
            <a:r>
              <a:rPr lang="nl-NL" dirty="0"/>
              <a:t>Loopbaan en burgerschap</a:t>
            </a:r>
          </a:p>
        </p:txBody>
      </p:sp>
    </p:spTree>
    <p:extLst>
      <p:ext uri="{BB962C8B-B14F-4D97-AF65-F5344CB8AC3E}">
        <p14:creationId xmlns:p14="http://schemas.microsoft.com/office/powerpoint/2010/main" val="176935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sz="quarter" idx="13"/>
            <p:extLst>
              <p:ext uri="{D42A27DB-BD31-4B8C-83A1-F6EECF244321}">
                <p14:modId xmlns:p14="http://schemas.microsoft.com/office/powerpoint/2010/main" val="2353208356"/>
              </p:ext>
            </p:extLst>
          </p:nvPr>
        </p:nvGraphicFramePr>
        <p:xfrm>
          <a:off x="4665730" y="591389"/>
          <a:ext cx="3624042" cy="4724394"/>
        </p:xfrm>
        <a:graphic>
          <a:graphicData uri="http://schemas.openxmlformats.org/drawingml/2006/table">
            <a:tbl>
              <a:tblPr firstRow="1" firstCol="1" bandRow="1"/>
              <a:tblGrid>
                <a:gridCol w="208292">
                  <a:extLst>
                    <a:ext uri="{9D8B030D-6E8A-4147-A177-3AD203B41FA5}">
                      <a16:colId xmlns:a16="http://schemas.microsoft.com/office/drawing/2014/main" xmlns="" val="20000"/>
                    </a:ext>
                  </a:extLst>
                </a:gridCol>
                <a:gridCol w="1713921">
                  <a:extLst>
                    <a:ext uri="{9D8B030D-6E8A-4147-A177-3AD203B41FA5}">
                      <a16:colId xmlns:a16="http://schemas.microsoft.com/office/drawing/2014/main" xmlns="" val="20001"/>
                    </a:ext>
                  </a:extLst>
                </a:gridCol>
                <a:gridCol w="283573">
                  <a:extLst>
                    <a:ext uri="{9D8B030D-6E8A-4147-A177-3AD203B41FA5}">
                      <a16:colId xmlns:a16="http://schemas.microsoft.com/office/drawing/2014/main" xmlns="" val="20002"/>
                    </a:ext>
                  </a:extLst>
                </a:gridCol>
                <a:gridCol w="269141">
                  <a:extLst>
                    <a:ext uri="{9D8B030D-6E8A-4147-A177-3AD203B41FA5}">
                      <a16:colId xmlns:a16="http://schemas.microsoft.com/office/drawing/2014/main" xmlns="" val="20003"/>
                    </a:ext>
                  </a:extLst>
                </a:gridCol>
                <a:gridCol w="387329">
                  <a:extLst>
                    <a:ext uri="{9D8B030D-6E8A-4147-A177-3AD203B41FA5}">
                      <a16:colId xmlns:a16="http://schemas.microsoft.com/office/drawing/2014/main" xmlns="" val="20004"/>
                    </a:ext>
                  </a:extLst>
                </a:gridCol>
                <a:gridCol w="222334">
                  <a:extLst>
                    <a:ext uri="{9D8B030D-6E8A-4147-A177-3AD203B41FA5}">
                      <a16:colId xmlns:a16="http://schemas.microsoft.com/office/drawing/2014/main" xmlns="" val="20005"/>
                    </a:ext>
                  </a:extLst>
                </a:gridCol>
                <a:gridCol w="276162">
                  <a:extLst>
                    <a:ext uri="{9D8B030D-6E8A-4147-A177-3AD203B41FA5}">
                      <a16:colId xmlns:a16="http://schemas.microsoft.com/office/drawing/2014/main" xmlns="" val="20006"/>
                    </a:ext>
                  </a:extLst>
                </a:gridCol>
                <a:gridCol w="263290">
                  <a:extLst>
                    <a:ext uri="{9D8B030D-6E8A-4147-A177-3AD203B41FA5}">
                      <a16:colId xmlns:a16="http://schemas.microsoft.com/office/drawing/2014/main" xmlns="" val="20007"/>
                    </a:ext>
                  </a:extLst>
                </a:gridCol>
              </a:tblGrid>
              <a:tr h="848769">
                <a:tc>
                  <a:txBody>
                    <a:bodyPr/>
                    <a:lstStyle/>
                    <a:p>
                      <a:pPr marL="71755" marR="71755">
                        <a:lnSpc>
                          <a:spcPct val="114999"/>
                        </a:lnSpc>
                        <a:spcAft>
                          <a:spcPts val="0"/>
                        </a:spcAft>
                      </a:pPr>
                      <a:r>
                        <a:rPr lang="nl-NL" sz="700" b="1" dirty="0">
                          <a:effectLst/>
                          <a:latin typeface="Calibri"/>
                          <a:ea typeface="Calibri"/>
                          <a:cs typeface="Times New Roman"/>
                        </a:rPr>
                        <a:t>Datum:</a:t>
                      </a:r>
                      <a:endParaRPr lang="nl-NL" sz="700" dirty="0">
                        <a:effectLst/>
                        <a:latin typeface="Calibri"/>
                        <a:ea typeface="Calibri"/>
                        <a:cs typeface="Times New Roman"/>
                      </a:endParaRPr>
                    </a:p>
                  </a:txBody>
                  <a:tcPr marL="42126" marR="4212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B8B8A"/>
                      </a:bgClr>
                    </a:pattFill>
                  </a:tcPr>
                </a:tc>
                <a:tc>
                  <a:txBody>
                    <a:bodyPr/>
                    <a:lstStyle/>
                    <a:p>
                      <a:pPr>
                        <a:lnSpc>
                          <a:spcPct val="114999"/>
                        </a:lnSpc>
                        <a:spcAft>
                          <a:spcPts val="0"/>
                        </a:spcAft>
                      </a:pPr>
                      <a:endParaRPr lang="nl-NL" sz="700" dirty="0">
                        <a:effectLst/>
                        <a:latin typeface="Calibri"/>
                        <a:ea typeface="Calibri"/>
                        <a:cs typeface="Times New Roman"/>
                      </a:endParaRPr>
                    </a:p>
                    <a:p>
                      <a:pPr>
                        <a:lnSpc>
                          <a:spcPct val="114999"/>
                        </a:lnSpc>
                        <a:spcAft>
                          <a:spcPts val="0"/>
                        </a:spcAft>
                      </a:pPr>
                      <a:endParaRPr lang="nl-NL" sz="700" dirty="0">
                        <a:effectLst/>
                        <a:latin typeface="Calibri"/>
                        <a:ea typeface="Calibri"/>
                        <a:cs typeface="Times New Roman"/>
                      </a:endParaRPr>
                    </a:p>
                    <a:p>
                      <a:pPr>
                        <a:lnSpc>
                          <a:spcPct val="114999"/>
                        </a:lnSpc>
                        <a:spcAft>
                          <a:spcPts val="0"/>
                        </a:spcAft>
                      </a:pPr>
                      <a:r>
                        <a:rPr lang="nl-NL" sz="700" b="1" dirty="0">
                          <a:effectLst/>
                          <a:latin typeface="Calibri"/>
                          <a:ea typeface="Calibri"/>
                          <a:cs typeface="Times New Roman"/>
                        </a:rPr>
                        <a:t>Welke activiteit – workshop – gastles ? </a:t>
                      </a:r>
                      <a:endParaRPr lang="nl-NL" sz="700" dirty="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B8B8A"/>
                      </a:bgClr>
                    </a:pattFill>
                  </a:tcPr>
                </a:tc>
                <a:tc>
                  <a:txBody>
                    <a:bodyPr/>
                    <a:lstStyle/>
                    <a:p>
                      <a:pPr marL="71755" marR="71755">
                        <a:lnSpc>
                          <a:spcPct val="114999"/>
                        </a:lnSpc>
                        <a:spcAft>
                          <a:spcPts val="0"/>
                        </a:spcAft>
                      </a:pPr>
                      <a:r>
                        <a:rPr lang="nl-NL" sz="700" b="1" dirty="0">
                          <a:effectLst/>
                          <a:latin typeface="Calibri"/>
                          <a:ea typeface="Calibri"/>
                          <a:cs typeface="Times New Roman"/>
                        </a:rPr>
                        <a:t>Politiek juridische dimensie</a:t>
                      </a:r>
                      <a:endParaRPr lang="nl-NL" sz="700" dirty="0">
                        <a:effectLst/>
                        <a:latin typeface="Calibri"/>
                        <a:ea typeface="Calibri"/>
                        <a:cs typeface="Times New Roman"/>
                      </a:endParaRPr>
                    </a:p>
                  </a:txBody>
                  <a:tcPr marL="42126" marR="4212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B8B8A"/>
                      </a:bgClr>
                    </a:pattFill>
                  </a:tcPr>
                </a:tc>
                <a:tc>
                  <a:txBody>
                    <a:bodyPr/>
                    <a:lstStyle/>
                    <a:p>
                      <a:pPr marL="71755" marR="71755">
                        <a:lnSpc>
                          <a:spcPct val="114999"/>
                        </a:lnSpc>
                        <a:spcAft>
                          <a:spcPts val="0"/>
                        </a:spcAft>
                      </a:pPr>
                      <a:r>
                        <a:rPr lang="nl-NL" sz="700" b="1" dirty="0">
                          <a:effectLst/>
                          <a:latin typeface="Calibri"/>
                          <a:ea typeface="Calibri"/>
                          <a:cs typeface="Times New Roman"/>
                        </a:rPr>
                        <a:t>Economische dimensie</a:t>
                      </a:r>
                      <a:endParaRPr lang="nl-NL" sz="700" dirty="0">
                        <a:effectLst/>
                        <a:latin typeface="Calibri"/>
                        <a:ea typeface="Calibri"/>
                        <a:cs typeface="Times New Roman"/>
                      </a:endParaRPr>
                    </a:p>
                  </a:txBody>
                  <a:tcPr marL="42126" marR="4212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B8B8A"/>
                      </a:bgClr>
                    </a:pattFill>
                  </a:tcPr>
                </a:tc>
                <a:tc>
                  <a:txBody>
                    <a:bodyPr/>
                    <a:lstStyle/>
                    <a:p>
                      <a:pPr marL="71755" marR="71755">
                        <a:lnSpc>
                          <a:spcPct val="114999"/>
                        </a:lnSpc>
                        <a:spcAft>
                          <a:spcPts val="0"/>
                        </a:spcAft>
                      </a:pPr>
                      <a:r>
                        <a:rPr lang="nl-NL" sz="700" b="1" dirty="0">
                          <a:effectLst/>
                          <a:latin typeface="Calibri"/>
                          <a:ea typeface="Calibri"/>
                          <a:cs typeface="Times New Roman"/>
                        </a:rPr>
                        <a:t>Sociaal maatschappelijke dimensie</a:t>
                      </a:r>
                      <a:endParaRPr lang="nl-NL" sz="700" dirty="0">
                        <a:effectLst/>
                        <a:latin typeface="Calibri"/>
                        <a:ea typeface="Calibri"/>
                        <a:cs typeface="Times New Roman"/>
                      </a:endParaRPr>
                    </a:p>
                  </a:txBody>
                  <a:tcPr marL="42126" marR="4212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B8B8A"/>
                      </a:bgClr>
                    </a:pattFill>
                  </a:tcPr>
                </a:tc>
                <a:tc>
                  <a:txBody>
                    <a:bodyPr/>
                    <a:lstStyle/>
                    <a:p>
                      <a:pPr marL="71755" marR="71755">
                        <a:lnSpc>
                          <a:spcPct val="114999"/>
                        </a:lnSpc>
                        <a:spcAft>
                          <a:spcPts val="0"/>
                        </a:spcAft>
                      </a:pPr>
                      <a:r>
                        <a:rPr lang="nl-NL" sz="700" b="1" dirty="0">
                          <a:effectLst/>
                          <a:latin typeface="Calibri"/>
                          <a:ea typeface="Calibri"/>
                          <a:cs typeface="Times New Roman"/>
                        </a:rPr>
                        <a:t>Vitaal burgerschap</a:t>
                      </a:r>
                      <a:endParaRPr lang="nl-NL" sz="700" dirty="0">
                        <a:effectLst/>
                        <a:latin typeface="Calibri"/>
                        <a:ea typeface="Calibri"/>
                        <a:cs typeface="Times New Roman"/>
                      </a:endParaRPr>
                    </a:p>
                  </a:txBody>
                  <a:tcPr marL="42126" marR="4212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B8B8A"/>
                      </a:bgClr>
                    </a:pattFill>
                  </a:tcPr>
                </a:tc>
                <a:tc>
                  <a:txBody>
                    <a:bodyPr/>
                    <a:lstStyle/>
                    <a:p>
                      <a:pPr marL="71755" marR="71755">
                        <a:lnSpc>
                          <a:spcPct val="114999"/>
                        </a:lnSpc>
                        <a:spcAft>
                          <a:spcPts val="0"/>
                        </a:spcAft>
                      </a:pPr>
                      <a:r>
                        <a:rPr lang="nl-NL" sz="700" b="1" dirty="0">
                          <a:effectLst/>
                          <a:latin typeface="Calibri"/>
                          <a:ea typeface="Calibri"/>
                          <a:cs typeface="Times New Roman"/>
                        </a:rPr>
                        <a:t>bewijs:</a:t>
                      </a:r>
                      <a:endParaRPr lang="nl-NL" sz="700" dirty="0">
                        <a:effectLst/>
                        <a:latin typeface="Calibri"/>
                        <a:ea typeface="Calibri"/>
                        <a:cs typeface="Times New Roman"/>
                      </a:endParaRPr>
                    </a:p>
                  </a:txBody>
                  <a:tcPr marL="42126" marR="4212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B8B8A"/>
                      </a:bgClr>
                    </a:pattFill>
                  </a:tcPr>
                </a:tc>
                <a:tc>
                  <a:txBody>
                    <a:bodyPr/>
                    <a:lstStyle/>
                    <a:p>
                      <a:pPr marL="71755" marR="71755">
                        <a:lnSpc>
                          <a:spcPct val="114999"/>
                        </a:lnSpc>
                        <a:spcAft>
                          <a:spcPts val="0"/>
                        </a:spcAft>
                      </a:pPr>
                      <a:r>
                        <a:rPr lang="nl-NL" sz="700" b="1" dirty="0">
                          <a:effectLst/>
                          <a:latin typeface="Calibri"/>
                          <a:ea typeface="Calibri"/>
                          <a:cs typeface="Times New Roman"/>
                        </a:rPr>
                        <a:t>Handtekening aanwezige docent </a:t>
                      </a:r>
                      <a:endParaRPr lang="nl-NL" sz="700" dirty="0">
                        <a:effectLst/>
                        <a:latin typeface="Calibri"/>
                        <a:ea typeface="Calibri"/>
                        <a:cs typeface="Times New Roman"/>
                      </a:endParaRPr>
                    </a:p>
                  </a:txBody>
                  <a:tcPr marL="42126" marR="4212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B8B8A"/>
                      </a:bgClr>
                    </a:pattFill>
                  </a:tcPr>
                </a:tc>
                <a:extLst>
                  <a:ext uri="{0D108BD9-81ED-4DB2-BD59-A6C34878D82A}">
                    <a16:rowId xmlns:a16="http://schemas.microsoft.com/office/drawing/2014/main" xmlns="" val="10000"/>
                  </a:ext>
                </a:extLst>
              </a:tr>
              <a:tr h="258375">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58375">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58375">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58375">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58375">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58375">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58375">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58375">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58375">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58375">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58375">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58375">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58375">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58375">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58375">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700" b="1" u="none" strike="noStrike">
                          <a:effectLst/>
                          <a:latin typeface="Calibri"/>
                          <a:ea typeface="Calibri"/>
                          <a:cs typeface="Times New Roman"/>
                        </a:rPr>
                        <a:t> </a:t>
                      </a:r>
                      <a:endParaRPr lang="nl-NL" sz="700">
                        <a:effectLst/>
                        <a:latin typeface="Calibri"/>
                        <a:ea typeface="Calibri"/>
                        <a:cs typeface="Times New Roman"/>
                      </a:endParaRPr>
                    </a:p>
                  </a:txBody>
                  <a:tcPr marL="42126" marR="42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
        <p:nvSpPr>
          <p:cNvPr id="3" name="Titel 2"/>
          <p:cNvSpPr>
            <a:spLocks noGrp="1"/>
          </p:cNvSpPr>
          <p:nvPr>
            <p:ph type="title"/>
          </p:nvPr>
        </p:nvSpPr>
        <p:spPr/>
        <p:txBody>
          <a:bodyPr/>
          <a:lstStyle/>
          <a:p>
            <a:endParaRPr lang="nl-NL"/>
          </a:p>
        </p:txBody>
      </p:sp>
      <p:graphicFrame>
        <p:nvGraphicFramePr>
          <p:cNvPr id="5" name="Tabel 4"/>
          <p:cNvGraphicFramePr>
            <a:graphicFrameLocks noGrp="1"/>
          </p:cNvGraphicFramePr>
          <p:nvPr>
            <p:extLst>
              <p:ext uri="{D42A27DB-BD31-4B8C-83A1-F6EECF244321}">
                <p14:modId xmlns:p14="http://schemas.microsoft.com/office/powerpoint/2010/main" val="1569932177"/>
              </p:ext>
            </p:extLst>
          </p:nvPr>
        </p:nvGraphicFramePr>
        <p:xfrm>
          <a:off x="1547664" y="5949280"/>
          <a:ext cx="5849620" cy="701040"/>
        </p:xfrm>
        <a:graphic>
          <a:graphicData uri="http://schemas.openxmlformats.org/drawingml/2006/table">
            <a:tbl>
              <a:tblPr firstRow="1" firstCol="1" bandRow="1"/>
              <a:tblGrid>
                <a:gridCol w="5849620">
                  <a:extLst>
                    <a:ext uri="{9D8B030D-6E8A-4147-A177-3AD203B41FA5}">
                      <a16:colId xmlns:a16="http://schemas.microsoft.com/office/drawing/2014/main" xmlns="" val="20000"/>
                    </a:ext>
                  </a:extLst>
                </a:gridCol>
              </a:tblGrid>
              <a:tr h="0">
                <a:tc>
                  <a:txBody>
                    <a:bodyPr/>
                    <a:lstStyle/>
                    <a:p>
                      <a:pPr marL="342900" lvl="0" indent="-342900">
                        <a:lnSpc>
                          <a:spcPct val="115000"/>
                        </a:lnSpc>
                        <a:spcAft>
                          <a:spcPts val="0"/>
                        </a:spcAft>
                        <a:buSzPts val="800"/>
                        <a:buFont typeface="Symbol"/>
                        <a:buChar char=""/>
                      </a:pPr>
                      <a:r>
                        <a:rPr lang="nl-NL" sz="800" dirty="0">
                          <a:effectLst/>
                          <a:latin typeface="Calibri"/>
                          <a:ea typeface="Calibri"/>
                          <a:cs typeface="Times New Roman"/>
                        </a:rPr>
                        <a:t>Zet datum + jaartal in 1</a:t>
                      </a:r>
                      <a:r>
                        <a:rPr lang="nl-NL" sz="800" baseline="30000" dirty="0">
                          <a:effectLst/>
                          <a:latin typeface="Calibri"/>
                          <a:ea typeface="Calibri"/>
                          <a:cs typeface="Times New Roman"/>
                        </a:rPr>
                        <a:t>e</a:t>
                      </a:r>
                      <a:r>
                        <a:rPr lang="nl-NL" sz="800" dirty="0">
                          <a:effectLst/>
                          <a:latin typeface="Calibri"/>
                          <a:ea typeface="Calibri"/>
                          <a:cs typeface="Times New Roman"/>
                        </a:rPr>
                        <a:t> tabel</a:t>
                      </a:r>
                      <a:endParaRPr lang="nl-NL" sz="1100" dirty="0">
                        <a:effectLst/>
                        <a:latin typeface="Calibri"/>
                        <a:ea typeface="Calibri"/>
                        <a:cs typeface="Times New Roman"/>
                      </a:endParaRPr>
                    </a:p>
                    <a:p>
                      <a:pPr marL="342900" lvl="0" indent="-342900">
                        <a:lnSpc>
                          <a:spcPct val="115000"/>
                        </a:lnSpc>
                        <a:spcAft>
                          <a:spcPts val="0"/>
                        </a:spcAft>
                        <a:buSzPts val="800"/>
                        <a:buFont typeface="Symbol"/>
                        <a:buChar char=""/>
                      </a:pPr>
                      <a:r>
                        <a:rPr lang="nl-NL" sz="800" dirty="0">
                          <a:effectLst/>
                          <a:latin typeface="Calibri"/>
                          <a:ea typeface="Calibri"/>
                          <a:cs typeface="Times New Roman"/>
                        </a:rPr>
                        <a:t>Omschrijf activiteit/workshop/gastles in de 2</a:t>
                      </a:r>
                      <a:r>
                        <a:rPr lang="nl-NL" sz="800" baseline="30000" dirty="0">
                          <a:effectLst/>
                          <a:latin typeface="Calibri"/>
                          <a:ea typeface="Calibri"/>
                          <a:cs typeface="Times New Roman"/>
                        </a:rPr>
                        <a:t>e</a:t>
                      </a:r>
                      <a:r>
                        <a:rPr lang="nl-NL" sz="800" dirty="0">
                          <a:effectLst/>
                          <a:latin typeface="Calibri"/>
                          <a:ea typeface="Calibri"/>
                          <a:cs typeface="Times New Roman"/>
                        </a:rPr>
                        <a:t> tabel</a:t>
                      </a:r>
                      <a:endParaRPr lang="nl-NL" sz="1100" dirty="0">
                        <a:effectLst/>
                        <a:latin typeface="Calibri"/>
                        <a:ea typeface="Calibri"/>
                        <a:cs typeface="Times New Roman"/>
                      </a:endParaRPr>
                    </a:p>
                    <a:p>
                      <a:pPr marL="342900" lvl="0" indent="-342900">
                        <a:lnSpc>
                          <a:spcPct val="115000"/>
                        </a:lnSpc>
                        <a:spcAft>
                          <a:spcPts val="0"/>
                        </a:spcAft>
                        <a:buSzPts val="800"/>
                        <a:buFont typeface="Symbol"/>
                        <a:buChar char=""/>
                      </a:pPr>
                      <a:r>
                        <a:rPr lang="nl-NL" sz="800" dirty="0">
                          <a:effectLst/>
                          <a:latin typeface="Calibri"/>
                          <a:ea typeface="Calibri"/>
                          <a:cs typeface="Times New Roman"/>
                        </a:rPr>
                        <a:t>Kruis betreffend domein aan</a:t>
                      </a:r>
                      <a:endParaRPr lang="nl-NL" sz="1100" dirty="0">
                        <a:effectLst/>
                        <a:latin typeface="Calibri"/>
                        <a:ea typeface="Calibri"/>
                        <a:cs typeface="Times New Roman"/>
                      </a:endParaRPr>
                    </a:p>
                    <a:p>
                      <a:pPr marL="342900" lvl="0" indent="-342900">
                        <a:lnSpc>
                          <a:spcPct val="115000"/>
                        </a:lnSpc>
                        <a:spcAft>
                          <a:spcPts val="0"/>
                        </a:spcAft>
                        <a:buSzPts val="800"/>
                        <a:buFont typeface="Symbol"/>
                        <a:buChar char=""/>
                      </a:pPr>
                      <a:r>
                        <a:rPr lang="nl-NL" sz="800" dirty="0">
                          <a:effectLst/>
                          <a:latin typeface="Calibri"/>
                          <a:ea typeface="Calibri"/>
                          <a:cs typeface="Times New Roman"/>
                        </a:rPr>
                        <a:t>Bewijs: geef je bewijs (</a:t>
                      </a:r>
                      <a:r>
                        <a:rPr lang="nl-NL" sz="800" dirty="0" err="1">
                          <a:effectLst/>
                          <a:latin typeface="Calibri"/>
                          <a:ea typeface="Calibri"/>
                          <a:cs typeface="Times New Roman"/>
                        </a:rPr>
                        <a:t>foto,verslag,folder</a:t>
                      </a:r>
                      <a:r>
                        <a:rPr lang="nl-NL" sz="800" dirty="0">
                          <a:effectLst/>
                          <a:latin typeface="Calibri"/>
                          <a:ea typeface="Calibri"/>
                          <a:cs typeface="Times New Roman"/>
                        </a:rPr>
                        <a:t> etc.) een nummer en voeg dit toe aan portfolio</a:t>
                      </a:r>
                      <a:endParaRPr lang="nl-NL" sz="1100" dirty="0">
                        <a:effectLst/>
                        <a:latin typeface="Calibri"/>
                        <a:ea typeface="Calibri"/>
                        <a:cs typeface="Times New Roman"/>
                      </a:endParaRPr>
                    </a:p>
                    <a:p>
                      <a:pPr marL="342900" lvl="0" indent="-342900">
                        <a:lnSpc>
                          <a:spcPct val="115000"/>
                        </a:lnSpc>
                        <a:spcAft>
                          <a:spcPts val="0"/>
                        </a:spcAft>
                        <a:buSzPts val="800"/>
                        <a:buFont typeface="Symbol"/>
                        <a:buChar char=""/>
                      </a:pPr>
                      <a:r>
                        <a:rPr lang="nl-NL" sz="800" dirty="0">
                          <a:effectLst/>
                          <a:latin typeface="Calibri"/>
                          <a:ea typeface="Calibri"/>
                          <a:cs typeface="Times New Roman"/>
                        </a:rPr>
                        <a:t>Aanwezige docent/begeleider geeft handtekening bij aanwezigheid</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pic>
        <p:nvPicPr>
          <p:cNvPr id="8193" name="Afbeelding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888" y="524743"/>
            <a:ext cx="1543050" cy="276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268413" y="3284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4"/>
          <p:cNvSpPr>
            <a:spLocks noChangeArrowheads="1"/>
          </p:cNvSpPr>
          <p:nvPr/>
        </p:nvSpPr>
        <p:spPr bwMode="auto">
          <a:xfrm>
            <a:off x="1268413" y="3741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8" name="Rectangle 5"/>
          <p:cNvSpPr>
            <a:spLocks noChangeArrowheads="1"/>
          </p:cNvSpPr>
          <p:nvPr/>
        </p:nvSpPr>
        <p:spPr bwMode="auto">
          <a:xfrm>
            <a:off x="539552" y="12493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nl-NL"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Aftekenkaart loopbaan &amp; burgerschap LB</a:t>
            </a:r>
            <a:endParaRPr kumimoji="0" lang="nl-NL"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32065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r>
              <a:rPr lang="nl-NL" sz="2800" dirty="0"/>
              <a:t>Om goed in de samenleving mee te kunnen doen is een voorbereiding alleen op jouw beroep niet voldoende.</a:t>
            </a:r>
          </a:p>
          <a:p>
            <a:r>
              <a:rPr lang="nl-NL" dirty="0"/>
              <a:t>Bijv.</a:t>
            </a:r>
            <a:br>
              <a:rPr lang="nl-NL" dirty="0"/>
            </a:br>
            <a:r>
              <a:rPr lang="nl-NL" dirty="0"/>
              <a:t/>
            </a:r>
            <a:br>
              <a:rPr lang="nl-NL" dirty="0"/>
            </a:br>
            <a:r>
              <a:rPr lang="nl-NL" sz="2800" dirty="0"/>
              <a:t>- sturing geven aan jouw loopbaan</a:t>
            </a:r>
            <a:br>
              <a:rPr lang="nl-NL" sz="2800" dirty="0"/>
            </a:br>
            <a:r>
              <a:rPr lang="nl-NL" sz="2800" dirty="0"/>
              <a:t>- vitaal burger zijn</a:t>
            </a:r>
            <a:br>
              <a:rPr lang="nl-NL" sz="2800" dirty="0"/>
            </a:br>
            <a:r>
              <a:rPr lang="nl-NL" sz="2800" dirty="0"/>
              <a:t>- kritisch consument zijn</a:t>
            </a:r>
          </a:p>
          <a:p>
            <a:r>
              <a:rPr lang="nl-NL" dirty="0"/>
              <a:t>Etc. </a:t>
            </a:r>
          </a:p>
        </p:txBody>
      </p:sp>
      <p:sp>
        <p:nvSpPr>
          <p:cNvPr id="3" name="Titel 2"/>
          <p:cNvSpPr>
            <a:spLocks noGrp="1"/>
          </p:cNvSpPr>
          <p:nvPr>
            <p:ph type="title"/>
          </p:nvPr>
        </p:nvSpPr>
        <p:spPr/>
        <p:txBody>
          <a:bodyPr>
            <a:normAutofit/>
          </a:bodyPr>
          <a:lstStyle/>
          <a:p>
            <a:r>
              <a:rPr lang="nl-NL" sz="5400" dirty="0"/>
              <a:t>Waarom?</a:t>
            </a:r>
          </a:p>
        </p:txBody>
      </p:sp>
      <p:pic>
        <p:nvPicPr>
          <p:cNvPr id="1026" name="Picture 2" descr="C:\Users\Gebruiker\AppData\Local\Microsoft\Windows\Temporary Internet Files\Content.IE5\2DRIW00V\MC90007874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3573016"/>
            <a:ext cx="3027646" cy="2785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347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normAutofit lnSpcReduction="10000"/>
          </a:bodyPr>
          <a:lstStyle/>
          <a:p>
            <a:pPr marL="457200" indent="-457200">
              <a:buFont typeface="Arial" charset="0"/>
              <a:buChar char="•"/>
            </a:pPr>
            <a:r>
              <a:rPr lang="nl-NL" sz="2800" dirty="0"/>
              <a:t>Oriëntatie		voor de maatschappij</a:t>
            </a:r>
            <a:br>
              <a:rPr lang="nl-NL" sz="2800" dirty="0"/>
            </a:br>
            <a:r>
              <a:rPr lang="nl-NL" sz="2800" dirty="0"/>
              <a:t/>
            </a:r>
            <a:br>
              <a:rPr lang="nl-NL" sz="2800" dirty="0"/>
            </a:br>
            <a:r>
              <a:rPr lang="nl-NL" sz="2800" dirty="0"/>
              <a:t>Ontwikkeling 	            en voor je persoonlijke		                                    ontplooiing </a:t>
            </a:r>
          </a:p>
          <a:p>
            <a:pPr marL="457200" indent="-457200">
              <a:buFont typeface="Arial" charset="0"/>
              <a:buChar char="•"/>
            </a:pPr>
            <a:endParaRPr lang="nl-NL" sz="2800" dirty="0"/>
          </a:p>
          <a:p>
            <a:pPr marL="457200" indent="-457200">
              <a:buFont typeface="Arial" charset="0"/>
              <a:buChar char="•"/>
            </a:pPr>
            <a:r>
              <a:rPr lang="nl-NL" sz="2800" dirty="0"/>
              <a:t>Inzicht in eigen kwaliteiten, mogelijkheden, waarden en motieven</a:t>
            </a:r>
          </a:p>
          <a:p>
            <a:pPr marL="457200" indent="-457200">
              <a:buFont typeface="Arial" charset="0"/>
              <a:buChar char="•"/>
            </a:pPr>
            <a:r>
              <a:rPr lang="nl-NL" sz="2800" dirty="0"/>
              <a:t>Oriëntatie en inzicht op de arbeidsmarkt</a:t>
            </a:r>
          </a:p>
          <a:p>
            <a:pPr marL="457200" indent="-457200">
              <a:buFont typeface="Arial" charset="0"/>
              <a:buChar char="•"/>
            </a:pPr>
            <a:r>
              <a:rPr lang="nl-NL" sz="2800" dirty="0"/>
              <a:t>oriëntatie en inzicht in vervolgopleidingen en doorstroommogelijkheden</a:t>
            </a:r>
          </a:p>
        </p:txBody>
      </p:sp>
      <p:sp>
        <p:nvSpPr>
          <p:cNvPr id="3" name="Titel 2"/>
          <p:cNvSpPr>
            <a:spLocks noGrp="1"/>
          </p:cNvSpPr>
          <p:nvPr>
            <p:ph type="title"/>
          </p:nvPr>
        </p:nvSpPr>
        <p:spPr/>
        <p:txBody>
          <a:bodyPr/>
          <a:lstStyle/>
          <a:p>
            <a:r>
              <a:rPr lang="nl-NL" dirty="0"/>
              <a:t>Loopbaan:</a:t>
            </a:r>
          </a:p>
        </p:txBody>
      </p:sp>
      <p:sp>
        <p:nvSpPr>
          <p:cNvPr id="4" name="Rechteraccolade 3"/>
          <p:cNvSpPr/>
          <p:nvPr/>
        </p:nvSpPr>
        <p:spPr>
          <a:xfrm>
            <a:off x="3059832" y="1556792"/>
            <a:ext cx="216024" cy="12961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2050" name="Picture 2" descr="C:\Users\Gebruiker\AppData\Local\Microsoft\Windows\Temporary Internet Files\Content.IE5\QA0VNLJK\MP90022771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149080"/>
            <a:ext cx="1684784" cy="111757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Gebruiker\AppData\Local\Microsoft\Windows\Temporary Internet Files\Content.IE5\AYHQDOP6\MP9004484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188640"/>
            <a:ext cx="1656184" cy="110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000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Gebruiker\AppData\Local\Microsoft\Windows\Temporary Internet Files\Content.IE5\2DRIW00V\MC90043980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437112"/>
            <a:ext cx="216024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Gebruiker\AppData\Local\Microsoft\Windows\Temporary Internet Files\Content.IE5\QBT94Q0I\MC90043980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16192"/>
            <a:ext cx="1872208" cy="1872208"/>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inhoud 1"/>
          <p:cNvSpPr>
            <a:spLocks noGrp="1"/>
          </p:cNvSpPr>
          <p:nvPr>
            <p:ph sz="quarter" idx="13"/>
          </p:nvPr>
        </p:nvSpPr>
        <p:spPr/>
        <p:txBody>
          <a:bodyPr/>
          <a:lstStyle/>
          <a:p>
            <a:r>
              <a:rPr lang="nl-NL" dirty="0">
                <a:solidFill>
                  <a:srgbClr val="333333"/>
                </a:solidFill>
                <a:latin typeface="Trebuchet MS"/>
              </a:rPr>
              <a:t>dimensie= 1) Afmeting 2) Aspect 3) Afmeting in iedere richting 4) Diepte 5) Formaat 6) Grootte 7) Maat 8) Omvang 9) Oogpunt 10) Proportie 11) Proporties 12) Wiskundige term </a:t>
            </a:r>
            <a:endParaRPr lang="nl-NL" dirty="0"/>
          </a:p>
          <a:p>
            <a:endParaRPr lang="nl-NL" dirty="0"/>
          </a:p>
          <a:p>
            <a:r>
              <a:rPr lang="nl-NL" sz="2800" dirty="0"/>
              <a:t>Indeling in dimensies :</a:t>
            </a:r>
          </a:p>
          <a:p>
            <a:r>
              <a:rPr lang="nl-NL" sz="2800" dirty="0"/>
              <a:t>1.1 politiek-juridische dimensie</a:t>
            </a:r>
          </a:p>
          <a:p>
            <a:r>
              <a:rPr lang="nl-NL" sz="2800" dirty="0"/>
              <a:t>1.2 economische dimensie</a:t>
            </a:r>
          </a:p>
          <a:p>
            <a:r>
              <a:rPr lang="nl-NL" sz="2800" dirty="0"/>
              <a:t>1.3 sociaal-maatschappelijke dimensie</a:t>
            </a:r>
          </a:p>
          <a:p>
            <a:r>
              <a:rPr lang="nl-NL" sz="2800" dirty="0"/>
              <a:t>1.4 vitaal burgerschap </a:t>
            </a:r>
          </a:p>
        </p:txBody>
      </p:sp>
      <p:sp>
        <p:nvSpPr>
          <p:cNvPr id="3" name="Titel 2"/>
          <p:cNvSpPr>
            <a:spLocks noGrp="1"/>
          </p:cNvSpPr>
          <p:nvPr>
            <p:ph type="title"/>
          </p:nvPr>
        </p:nvSpPr>
        <p:spPr/>
        <p:txBody>
          <a:bodyPr/>
          <a:lstStyle/>
          <a:p>
            <a:r>
              <a:rPr lang="nl-NL" dirty="0"/>
              <a:t>Burgerschap:</a:t>
            </a:r>
          </a:p>
        </p:txBody>
      </p:sp>
      <p:pic>
        <p:nvPicPr>
          <p:cNvPr id="3074" name="Picture 2" descr="C:\Users\Gebruiker\AppData\Local\Microsoft\Windows\Temporary Internet Files\Content.IE5\QBT94Q0I\MC90028172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116632"/>
            <a:ext cx="1808683" cy="133502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Gebruiker\AppData\Local\Microsoft\Windows\Temporary Internet Files\Content.IE5\2DRIW00V\MC90043980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3422" y="3429000"/>
            <a:ext cx="208823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900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pPr marL="285750" indent="-285750">
              <a:buFont typeface="Arial" charset="0"/>
              <a:buChar char="•"/>
            </a:pPr>
            <a:r>
              <a:rPr lang="nl-NL" dirty="0"/>
              <a:t>Stemmen bij verkiezingen</a:t>
            </a:r>
          </a:p>
          <a:p>
            <a:pPr marL="285750" indent="-285750">
              <a:buFont typeface="Arial" charset="0"/>
              <a:buChar char="•"/>
            </a:pPr>
            <a:r>
              <a:rPr lang="nl-NL" dirty="0"/>
              <a:t>Betrokkenheid bij de besluitvorming binnen allerlei niveaus: buurt, gemeente, regio, landelijk en Europees</a:t>
            </a:r>
          </a:p>
          <a:p>
            <a:pPr marL="285750" indent="-285750">
              <a:buFont typeface="Arial" charset="0"/>
              <a:buChar char="•"/>
            </a:pPr>
            <a:r>
              <a:rPr lang="nl-NL" dirty="0"/>
              <a:t>Betrokkenheid bij onderwerpen zoals duurzaamheid, veiligheid, ondernemerschap, internationalisering, </a:t>
            </a:r>
            <a:r>
              <a:rPr lang="nl-NL" dirty="0" err="1"/>
              <a:t>interculturaliteit</a:t>
            </a:r>
            <a:r>
              <a:rPr lang="nl-NL" dirty="0"/>
              <a:t> en levensbeschouwing</a:t>
            </a:r>
          </a:p>
        </p:txBody>
      </p:sp>
      <p:sp>
        <p:nvSpPr>
          <p:cNvPr id="3" name="Titel 2"/>
          <p:cNvSpPr>
            <a:spLocks noGrp="1"/>
          </p:cNvSpPr>
          <p:nvPr>
            <p:ph type="title"/>
          </p:nvPr>
        </p:nvSpPr>
        <p:spPr/>
        <p:txBody>
          <a:bodyPr/>
          <a:lstStyle/>
          <a:p>
            <a:r>
              <a:rPr lang="nl-NL" dirty="0"/>
              <a:t>De politiek-juridische dimensie:</a:t>
            </a:r>
          </a:p>
        </p:txBody>
      </p:sp>
      <p:pic>
        <p:nvPicPr>
          <p:cNvPr id="4098" name="Picture 2" descr="C:\Users\Gebruiker\AppData\Local\Microsoft\Windows\Temporary Internet Files\Content.IE5\QA0VNLJK\MC90034289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332656"/>
            <a:ext cx="1542593" cy="14868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Gebruiker\AppData\Local\Microsoft\Windows\Temporary Internet Files\Content.IE5\QA0VNLJK\MP9004329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270379"/>
            <a:ext cx="3128392" cy="208559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0764" y="3789040"/>
            <a:ext cx="851545" cy="43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0765" y="4296372"/>
            <a:ext cx="851545" cy="37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0765" y="4789432"/>
            <a:ext cx="851545" cy="32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0764" y="5313176"/>
            <a:ext cx="851545" cy="66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0192" y="4184447"/>
            <a:ext cx="1445146" cy="1445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262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r>
              <a:rPr lang="nl-NL" dirty="0"/>
              <a:t> </a:t>
            </a:r>
          </a:p>
          <a:p>
            <a:r>
              <a:rPr lang="nl-NL" sz="2800" dirty="0"/>
              <a:t>* Bijdrage leveren aan het arbeidsproces + arbeidsgemeenschap </a:t>
            </a:r>
          </a:p>
          <a:p>
            <a:r>
              <a:rPr lang="nl-NL" sz="2800" dirty="0"/>
              <a:t>* Adequaat en verantwoord als consument deel te nemen aan de maatschappij</a:t>
            </a:r>
          </a:p>
          <a:p>
            <a:r>
              <a:rPr lang="nl-NL" sz="2800" dirty="0"/>
              <a:t>			</a:t>
            </a:r>
          </a:p>
        </p:txBody>
      </p:sp>
      <p:sp>
        <p:nvSpPr>
          <p:cNvPr id="3" name="Titel 2"/>
          <p:cNvSpPr>
            <a:spLocks noGrp="1"/>
          </p:cNvSpPr>
          <p:nvPr>
            <p:ph type="title"/>
          </p:nvPr>
        </p:nvSpPr>
        <p:spPr/>
        <p:txBody>
          <a:bodyPr/>
          <a:lstStyle/>
          <a:p>
            <a:r>
              <a:rPr lang="nl-NL" dirty="0"/>
              <a:t>De economische dimensie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4797152"/>
            <a:ext cx="872306" cy="1002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327633" y="4930406"/>
            <a:ext cx="2016224" cy="7355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nl-NL" sz="2090" b="1" cap="none" spc="0" dirty="0">
                <a:ln w="50800"/>
                <a:solidFill>
                  <a:schemeClr val="bg1">
                    <a:shade val="50000"/>
                  </a:schemeClr>
                </a:solidFill>
                <a:effectLst/>
              </a:rPr>
              <a:t>regels en procedure</a:t>
            </a:r>
          </a:p>
        </p:txBody>
      </p:sp>
      <p:pic>
        <p:nvPicPr>
          <p:cNvPr id="5123" name="Picture 3" descr="C:\Users\Gebruiker\AppData\Local\Microsoft\Windows\Temporary Internet Files\Content.IE5\QA0VNLJK\MC9003316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4020241"/>
            <a:ext cx="821972" cy="992935"/>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2089675" y="4305290"/>
            <a:ext cx="1754173"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nl-NL"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Rechten en plichten</a:t>
            </a:r>
          </a:p>
        </p:txBody>
      </p:sp>
      <p:pic>
        <p:nvPicPr>
          <p:cNvPr id="5124" name="Picture 4" descr="C:\Users\Gebruiker\AppData\Local\Microsoft\Windows\Temporary Internet Files\Content.IE5\2DRIW00V\MP90034204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5244865"/>
            <a:ext cx="1180728" cy="842253"/>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3635896" y="5480429"/>
            <a:ext cx="2353528" cy="707886"/>
          </a:xfrm>
          <a:prstGeom prst="rect">
            <a:avLst/>
          </a:prstGeom>
          <a:noFill/>
        </p:spPr>
        <p:txBody>
          <a:bodyPr wrap="none" lIns="91440" tIns="45720" rIns="91440" bIns="45720">
            <a:spAutoFit/>
          </a:bodyPr>
          <a:lstStyle/>
          <a:p>
            <a:pPr algn="ctr"/>
            <a:r>
              <a:rPr lang="nl-NL"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Eigen financiële</a:t>
            </a:r>
          </a:p>
          <a:p>
            <a:pPr algn="ctr"/>
            <a:r>
              <a:rPr lang="nl-NL"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speelruimte</a:t>
            </a:r>
          </a:p>
        </p:txBody>
      </p:sp>
      <p:pic>
        <p:nvPicPr>
          <p:cNvPr id="5125" name="Picture 5" descr="C:\Users\Gebruiker\AppData\Local\Microsoft\Windows\Temporary Internet Files\Content.IE5\2DRIW00V\MC90008968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4119350"/>
            <a:ext cx="805587" cy="893826"/>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5998852" y="4366208"/>
            <a:ext cx="1696297" cy="40011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nl-NL" sz="2000" b="1" cap="none" spc="0" dirty="0">
                <a:ln w="50800"/>
                <a:solidFill>
                  <a:schemeClr val="bg1">
                    <a:shade val="50000"/>
                  </a:schemeClr>
                </a:solidFill>
                <a:effectLst/>
              </a:rPr>
              <a:t>consumenten</a:t>
            </a:r>
          </a:p>
        </p:txBody>
      </p:sp>
    </p:spTree>
    <p:extLst>
      <p:ext uri="{BB962C8B-B14F-4D97-AF65-F5344CB8AC3E}">
        <p14:creationId xmlns:p14="http://schemas.microsoft.com/office/powerpoint/2010/main" val="3776194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normAutofit/>
          </a:bodyPr>
          <a:lstStyle/>
          <a:p>
            <a:pPr marL="285750" indent="-285750">
              <a:buFont typeface="Arial" pitchFamily="34" charset="0"/>
              <a:buChar char="•"/>
            </a:pPr>
            <a:r>
              <a:rPr lang="nl-NL" sz="2800" dirty="0"/>
              <a:t>Goed functioneren in de eigen woon- en leefomgeving, in zorgsituaties, in school</a:t>
            </a:r>
          </a:p>
          <a:p>
            <a:pPr marL="285750" indent="-285750">
              <a:buFont typeface="Arial" pitchFamily="34" charset="0"/>
              <a:buChar char="•"/>
            </a:pPr>
            <a:r>
              <a:rPr lang="nl-NL" sz="2800" dirty="0"/>
              <a:t>Accepteren van verschillen en culturele verscheidenheid</a:t>
            </a:r>
          </a:p>
          <a:p>
            <a:pPr marL="285750" indent="-285750">
              <a:buFont typeface="Arial" pitchFamily="34" charset="0"/>
              <a:buChar char="•"/>
            </a:pPr>
            <a:r>
              <a:rPr lang="nl-NL" sz="2800" dirty="0"/>
              <a:t>Kritische consument denkt duurzaam</a:t>
            </a:r>
          </a:p>
          <a:p>
            <a:pPr marL="285750" indent="-285750">
              <a:buFont typeface="Arial" pitchFamily="34" charset="0"/>
              <a:buChar char="•"/>
            </a:pPr>
            <a:r>
              <a:rPr lang="nl-NL" sz="2800" dirty="0"/>
              <a:t>Kennis culturen </a:t>
            </a:r>
          </a:p>
          <a:p>
            <a:pPr marL="285750" indent="-285750">
              <a:buFont typeface="Arial" pitchFamily="34" charset="0"/>
              <a:buChar char="•"/>
            </a:pPr>
            <a:r>
              <a:rPr lang="nl-NL" sz="2800" dirty="0"/>
              <a:t>Invloed sociale en professionele netwerken </a:t>
            </a:r>
          </a:p>
        </p:txBody>
      </p:sp>
      <p:sp>
        <p:nvSpPr>
          <p:cNvPr id="3" name="Titel 2"/>
          <p:cNvSpPr>
            <a:spLocks noGrp="1"/>
          </p:cNvSpPr>
          <p:nvPr>
            <p:ph type="title"/>
          </p:nvPr>
        </p:nvSpPr>
        <p:spPr/>
        <p:txBody>
          <a:bodyPr>
            <a:normAutofit fontScale="90000"/>
          </a:bodyPr>
          <a:lstStyle/>
          <a:p>
            <a:r>
              <a:rPr lang="nl-NL" dirty="0"/>
              <a:t>De sociaal-maatschappelijke dimensie:</a:t>
            </a:r>
          </a:p>
        </p:txBody>
      </p:sp>
      <p:pic>
        <p:nvPicPr>
          <p:cNvPr id="6146" name="Picture 2" descr="C:\Users\Gebruiker\AppData\Local\Microsoft\Windows\Temporary Internet Files\Content.IE5\2DRIW00V\MC90007114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3356992"/>
            <a:ext cx="1505473" cy="1379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747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pPr marL="285750" indent="-285750">
              <a:buFont typeface="Arial" pitchFamily="34" charset="0"/>
              <a:buChar char="•"/>
            </a:pPr>
            <a:r>
              <a:rPr lang="nl-NL" sz="2800" dirty="0"/>
              <a:t>Reflecteren op eigen leefstijl</a:t>
            </a:r>
          </a:p>
          <a:p>
            <a:pPr marL="285750" indent="-285750">
              <a:buFont typeface="Arial" pitchFamily="34" charset="0"/>
              <a:buChar char="•"/>
            </a:pPr>
            <a:r>
              <a:rPr lang="nl-NL" sz="2800" dirty="0"/>
              <a:t>Zorgdragen voor eigen vitaliteit</a:t>
            </a:r>
          </a:p>
          <a:p>
            <a:pPr marL="285750" indent="-285750">
              <a:buFont typeface="Arial" pitchFamily="34" charset="0"/>
              <a:buChar char="•"/>
            </a:pPr>
            <a:r>
              <a:rPr lang="nl-NL" sz="2800" dirty="0"/>
              <a:t>Afstemming tussen werken, zorgen, leren en ontspannen</a:t>
            </a:r>
          </a:p>
          <a:p>
            <a:r>
              <a:rPr lang="nl-NL" i="1" dirty="0"/>
              <a:t>1) Cruciaal 2) Energiek 3) Fris 4) Fit 5) Fundamenteel 6) Het leven betreffend 7) Krachtig 8) Kras 9) Kwiek 10) Levendig 11) Levenskrachtig 12) Lustig 13) Levenslustig 14) Nog flink 15) Spitant 16) Sterk 17) Sthenisch 18) Vol geestkracht 19) Vinnig 20) Vief 21) Zich gezond voelend</a:t>
            </a:r>
            <a:r>
              <a:rPr lang="nl-NL" dirty="0"/>
              <a:t> </a:t>
            </a:r>
          </a:p>
        </p:txBody>
      </p:sp>
      <p:sp>
        <p:nvSpPr>
          <p:cNvPr id="3" name="Titel 2"/>
          <p:cNvSpPr>
            <a:spLocks noGrp="1"/>
          </p:cNvSpPr>
          <p:nvPr>
            <p:ph type="title"/>
          </p:nvPr>
        </p:nvSpPr>
        <p:spPr/>
        <p:txBody>
          <a:bodyPr/>
          <a:lstStyle/>
          <a:p>
            <a:r>
              <a:rPr lang="nl-NL" dirty="0"/>
              <a:t>Vitaal burgerschap </a:t>
            </a:r>
          </a:p>
        </p:txBody>
      </p:sp>
      <p:pic>
        <p:nvPicPr>
          <p:cNvPr id="7170" name="Picture 2" descr="C:\Users\Gebruiker\AppData\Local\Microsoft\Windows\Temporary Internet Files\Content.IE5\QA0VNLJK\MP90043183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725144"/>
            <a:ext cx="2430016" cy="182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354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normAutofit/>
          </a:bodyPr>
          <a:lstStyle/>
          <a:p>
            <a:r>
              <a:rPr lang="nl-NL" sz="4000" dirty="0"/>
              <a:t>Wil je jezelf testen?</a:t>
            </a:r>
          </a:p>
        </p:txBody>
      </p:sp>
      <p:sp>
        <p:nvSpPr>
          <p:cNvPr id="3" name="Titel 2"/>
          <p:cNvSpPr>
            <a:spLocks noGrp="1"/>
          </p:cNvSpPr>
          <p:nvPr>
            <p:ph type="title"/>
          </p:nvPr>
        </p:nvSpPr>
        <p:spPr>
          <a:xfrm>
            <a:off x="395536" y="2636912"/>
            <a:ext cx="7680960" cy="2592288"/>
          </a:xfrm>
        </p:spPr>
        <p:txBody>
          <a:bodyPr>
            <a:normAutofit fontScale="90000"/>
          </a:bodyPr>
          <a:lstStyle/>
          <a:p>
            <a:r>
              <a:rPr lang="nl-NL" sz="2800" dirty="0"/>
              <a:t>http://www.gezondheidsrisicotest.nl/</a:t>
            </a:r>
            <a:br>
              <a:rPr lang="nl-NL" sz="2800" dirty="0"/>
            </a:br>
            <a:r>
              <a:rPr lang="nl-NL" sz="2800" dirty="0"/>
              <a:t/>
            </a:r>
            <a:br>
              <a:rPr lang="nl-NL" sz="2800" dirty="0"/>
            </a:br>
            <a:r>
              <a:rPr lang="nl-NL" sz="2800" dirty="0"/>
              <a:t>http://www.depressie.nl/zelftest-depressie/</a:t>
            </a:r>
            <a:br>
              <a:rPr lang="nl-NL" sz="2800" dirty="0"/>
            </a:br>
            <a:r>
              <a:rPr lang="nl-NL" sz="2800" dirty="0"/>
              <a:t/>
            </a:r>
            <a:br>
              <a:rPr lang="nl-NL" sz="2800" dirty="0"/>
            </a:br>
            <a:r>
              <a:rPr lang="nl-NL" sz="2800"/>
              <a:t>en ongein </a:t>
            </a:r>
            <a:r>
              <a:rPr lang="nl-NL" sz="2800" dirty="0"/>
              <a:t>op:</a:t>
            </a:r>
            <a:br>
              <a:rPr lang="nl-NL" sz="2800" dirty="0"/>
            </a:br>
            <a:r>
              <a:rPr lang="nl-NL" sz="2800" dirty="0"/>
              <a:t>http://www.alle-tests.nl</a:t>
            </a:r>
          </a:p>
        </p:txBody>
      </p:sp>
    </p:spTree>
    <p:extLst>
      <p:ext uri="{BB962C8B-B14F-4D97-AF65-F5344CB8AC3E}">
        <p14:creationId xmlns:p14="http://schemas.microsoft.com/office/powerpoint/2010/main" val="29847062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Aangepast 3">
      <a:dk1>
        <a:srgbClr val="0070C0"/>
      </a:dk1>
      <a:lt1>
        <a:sysClr val="window" lastClr="FFFFFF"/>
      </a:lt1>
      <a:dk2>
        <a:srgbClr val="895D1D"/>
      </a:dk2>
      <a:lt2>
        <a:srgbClr val="ECE9C6"/>
      </a:lt2>
      <a:accent1>
        <a:srgbClr val="BFE4FF"/>
      </a:accent1>
      <a:accent2>
        <a:srgbClr val="D6862D"/>
      </a:accent2>
      <a:accent3>
        <a:srgbClr val="D0BE40"/>
      </a:accent3>
      <a:accent4>
        <a:srgbClr val="877F6C"/>
      </a:accent4>
      <a:accent5>
        <a:srgbClr val="972109"/>
      </a:accent5>
      <a:accent6>
        <a:srgbClr val="AEB795"/>
      </a:accent6>
      <a:hlink>
        <a:srgbClr val="F35838"/>
      </a:hlink>
      <a:folHlink>
        <a:srgbClr val="B2B2B2"/>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202</TotalTime>
  <Words>346</Words>
  <Application>Microsoft Office PowerPoint</Application>
  <PresentationFormat>Diavoorstelling (4:3)</PresentationFormat>
  <Paragraphs>199</Paragraphs>
  <Slides>10</Slides>
  <Notes>0</Notes>
  <HiddenSlides>0</HiddenSlides>
  <MMClips>0</MMClips>
  <ScaleCrop>false</ScaleCrop>
  <HeadingPairs>
    <vt:vector size="4" baseType="variant">
      <vt:variant>
        <vt:lpstr>Thema</vt:lpstr>
      </vt:variant>
      <vt:variant>
        <vt:i4>1</vt:i4>
      </vt:variant>
      <vt:variant>
        <vt:lpstr>Diatitels</vt:lpstr>
      </vt:variant>
      <vt:variant>
        <vt:i4>10</vt:i4>
      </vt:variant>
    </vt:vector>
  </HeadingPairs>
  <TitlesOfParts>
    <vt:vector size="11" baseType="lpstr">
      <vt:lpstr>Mylar</vt:lpstr>
      <vt:lpstr>Loopbaan en burgerschap</vt:lpstr>
      <vt:lpstr>Waarom?</vt:lpstr>
      <vt:lpstr>Loopbaan:</vt:lpstr>
      <vt:lpstr>Burgerschap:</vt:lpstr>
      <vt:lpstr>De politiek-juridische dimensie:</vt:lpstr>
      <vt:lpstr>De economische dimensie </vt:lpstr>
      <vt:lpstr>De sociaal-maatschappelijke dimensie:</vt:lpstr>
      <vt:lpstr>Vitaal burgerschap </vt:lpstr>
      <vt:lpstr>http://www.gezondheidsrisicotest.nl/  http://www.depressie.nl/zelftest-depressie/  en ongein op: http://www.alle-tests.nl</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Loopbaan en burgerschap</dc:title>
  <dc:creator>Gebruiker</dc:creator>
  <cp:lastModifiedBy>gebruiker</cp:lastModifiedBy>
  <cp:revision>21</cp:revision>
  <dcterms:created xsi:type="dcterms:W3CDTF">2012-11-25T12:32:48Z</dcterms:created>
  <dcterms:modified xsi:type="dcterms:W3CDTF">2016-08-30T12:07:36Z</dcterms:modified>
</cp:coreProperties>
</file>